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08" r:id="rId4"/>
    <p:sldMasterId id="2147483720" r:id="rId5"/>
    <p:sldMasterId id="2147483744" r:id="rId6"/>
  </p:sldMasterIdLst>
  <p:notesMasterIdLst>
    <p:notesMasterId r:id="rId38"/>
  </p:notesMasterIdLst>
  <p:sldIdLst>
    <p:sldId id="291" r:id="rId7"/>
    <p:sldId id="295" r:id="rId8"/>
    <p:sldId id="294" r:id="rId9"/>
    <p:sldId id="258" r:id="rId10"/>
    <p:sldId id="257" r:id="rId11"/>
    <p:sldId id="262" r:id="rId12"/>
    <p:sldId id="293" r:id="rId13"/>
    <p:sldId id="292" r:id="rId14"/>
    <p:sldId id="263" r:id="rId15"/>
    <p:sldId id="264" r:id="rId16"/>
    <p:sldId id="265" r:id="rId17"/>
    <p:sldId id="296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2" r:id="rId33"/>
    <p:sldId id="283" r:id="rId34"/>
    <p:sldId id="284" r:id="rId35"/>
    <p:sldId id="286" r:id="rId36"/>
    <p:sldId id="28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27B3"/>
    <a:srgbClr val="FF00F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707" autoAdjust="0"/>
  </p:normalViewPr>
  <p:slideViewPr>
    <p:cSldViewPr>
      <p:cViewPr varScale="1">
        <p:scale>
          <a:sx n="88" d="100"/>
          <a:sy n="88" d="100"/>
        </p:scale>
        <p:origin x="-14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B1310-0B6B-4D7C-AA5C-609AF13B3ABC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32902-82AD-4F95-BDBB-8B51EAE529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2902-82AD-4F95-BDBB-8B51EAE529E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2902-82AD-4F95-BDBB-8B51EAE529E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2902-82AD-4F95-BDBB-8B51EAE529E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Address:</a:t>
            </a:r>
            <a:r>
              <a:rPr lang="en-US" baseline="0" dirty="0" smtClean="0"/>
              <a:t> Penamaluru, Vijayawada-521139.   Contact No.09440882288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32902-82AD-4F95-BDBB-8B51EAE529E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666BF982-ED77-4E3D-87EC-D070BA0E8DAE}" type="datetimeFigureOut">
              <a:rPr lang="en-US" smtClean="0"/>
              <a:pPr/>
              <a:t>1/15/2014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37FE44A-D6CD-4557-9BB1-182ED5196C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etch-city-skyline-188626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029200"/>
            <a:ext cx="9144000" cy="2895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81400" y="12192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5400" dirty="0" smtClean="0">
                <a:solidFill>
                  <a:srgbClr val="00B050"/>
                </a:solidFill>
                <a:latin typeface="Lucida Calligraphy" pitchFamily="66" charset="0"/>
              </a:rPr>
              <a:t>See</a:t>
            </a:r>
            <a:r>
              <a:rPr lang="en-US" sz="5400" dirty="0" smtClean="0">
                <a:latin typeface="Lucida Calligraphy" pitchFamily="66" charset="0"/>
              </a:rPr>
              <a:t> </a:t>
            </a:r>
            <a:br>
              <a:rPr lang="en-US" sz="5400" dirty="0" smtClean="0">
                <a:latin typeface="Lucida Calligraphy" pitchFamily="66" charset="0"/>
              </a:rPr>
            </a:br>
            <a:r>
              <a:rPr lang="en-US" sz="5400" i="1" dirty="0" smtClean="0">
                <a:solidFill>
                  <a:srgbClr val="002060"/>
                </a:solidFill>
                <a:latin typeface="Lucida Calligraphy" pitchFamily="66" charset="0"/>
              </a:rPr>
              <a:t>At </a:t>
            </a:r>
            <a:r>
              <a:rPr lang="en-US" sz="5400" dirty="0" smtClean="0">
                <a:latin typeface="Lucida Calligraphy" pitchFamily="66" charset="0"/>
              </a:rPr>
              <a:t/>
            </a:r>
            <a:br>
              <a:rPr lang="en-US" sz="5400" dirty="0" smtClean="0">
                <a:latin typeface="Lucida Calligraphy" pitchFamily="66" charset="0"/>
              </a:rPr>
            </a:br>
            <a:r>
              <a:rPr lang="en-US" sz="5400" dirty="0" smtClean="0">
                <a:solidFill>
                  <a:srgbClr val="0070C0"/>
                </a:solidFill>
                <a:latin typeface="Lucida Calligraphy" pitchFamily="66" charset="0"/>
              </a:rPr>
              <a:t>Yonder</a:t>
            </a:r>
            <a:endParaRPr lang="en-US" sz="5400" dirty="0">
              <a:latin typeface="Lucida Calligraphy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496590">
            <a:off x="-16341" y="4492719"/>
            <a:ext cx="951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FF"/>
                </a:solidFill>
                <a:latin typeface="Century" pitchFamily="18" charset="0"/>
              </a:rPr>
              <a:t>Earthquake do not kill people, man in his role as a builder,  kills</a:t>
            </a:r>
            <a:endParaRPr lang="en-US" sz="2400" dirty="0">
              <a:solidFill>
                <a:srgbClr val="FF00FF"/>
              </a:solidFill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371600"/>
            <a:ext cx="4343400" cy="885374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rgbClr val="FFFF00"/>
                </a:solidFill>
                <a:latin typeface="Lucida Calligraphy" pitchFamily="66" charset="0"/>
              </a:rPr>
              <a:t>Getting rich mix of concrete with 1:1.5:3 with Ramco Super grade cement.</a:t>
            </a:r>
            <a:endParaRPr lang="en-US" b="0" dirty="0">
              <a:solidFill>
                <a:srgbClr val="FFFF00"/>
              </a:solidFill>
              <a:latin typeface="Lucida Calligraphy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371600"/>
            <a:ext cx="4267200" cy="883920"/>
          </a:xfrm>
        </p:spPr>
        <p:txBody>
          <a:bodyPr>
            <a:normAutofit fontScale="92500"/>
          </a:bodyPr>
          <a:lstStyle/>
          <a:p>
            <a:r>
              <a:rPr lang="en-US" b="0" dirty="0" smtClean="0">
                <a:solidFill>
                  <a:srgbClr val="FFFF00"/>
                </a:solidFill>
                <a:latin typeface="Lucida Calligraphy" pitchFamily="66" charset="0"/>
              </a:rPr>
              <a:t>100% quality Sand and Metal Used in 18 feet augured piles.</a:t>
            </a:r>
            <a:endParaRPr lang="en-US" b="0" dirty="0">
              <a:solidFill>
                <a:srgbClr val="FFFF00"/>
              </a:solidFill>
              <a:latin typeface="Lucida Calligraphy" pitchFamily="66" charset="0"/>
            </a:endParaRPr>
          </a:p>
        </p:txBody>
      </p:sp>
      <p:pic>
        <p:nvPicPr>
          <p:cNvPr id="5122" name="Picture 2" descr="C:\Documents and Settings\Administrator\Desktop\Apartment photos\DSC00720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599"/>
            <a:ext cx="1808922" cy="1600201"/>
          </a:xfrm>
          <a:prstGeom prst="rect">
            <a:avLst/>
          </a:prstGeom>
          <a:noFill/>
        </p:spPr>
      </p:pic>
      <p:pic>
        <p:nvPicPr>
          <p:cNvPr id="5124" name="Picture 4" descr="C:\Documents and Settings\Administrator\Desktop\Apartment photos\DSC00723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6" y="2514601"/>
            <a:ext cx="2256518" cy="16763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lgerian" pitchFamily="82" charset="0"/>
              </a:rPr>
              <a:t>HIGH GRADE QUALITY MATERIAL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lgerian" pitchFamily="82" charset="0"/>
            </a:endParaRPr>
          </a:p>
        </p:txBody>
      </p:sp>
      <p:pic>
        <p:nvPicPr>
          <p:cNvPr id="5123" name="Picture 3" descr="C:\Documents and Settings\Administrator\Desktop\Apartment photos\DSC0072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2514600"/>
            <a:ext cx="2133600" cy="1676400"/>
          </a:xfrm>
          <a:prstGeom prst="rect">
            <a:avLst/>
          </a:prstGeom>
          <a:noFill/>
        </p:spPr>
      </p:pic>
      <p:pic>
        <p:nvPicPr>
          <p:cNvPr id="5125" name="Picture 5" descr="C:\Documents and Settings\Administrator\Desktop\Apartment photos\DSC0072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399" y="2579914"/>
            <a:ext cx="1756229" cy="1611086"/>
          </a:xfrm>
          <a:prstGeom prst="rect">
            <a:avLst/>
          </a:prstGeom>
          <a:noFill/>
        </p:spPr>
      </p:pic>
      <p:pic>
        <p:nvPicPr>
          <p:cNvPr id="5126" name="Picture 6" descr="C:\Documents and Settings\Administrator\Desktop\Apartment photos\DSC0073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4572000"/>
            <a:ext cx="4953000" cy="18948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Algerian" pitchFamily="82" charset="0"/>
              </a:rPr>
              <a:t>Rod-bending work in Piles.</a:t>
            </a:r>
            <a:endParaRPr lang="en-US" sz="4000" dirty="0">
              <a:solidFill>
                <a:schemeClr val="tx1"/>
              </a:solidFill>
              <a:latin typeface="Algerian" pitchFamily="8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047999"/>
            <a:ext cx="4040188" cy="3078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 descr="C:\Documents and Settings\Administrator\Desktop\Apartment photos\DSC00738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26429" y="3156857"/>
            <a:ext cx="4041775" cy="2939143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533400" y="1676400"/>
            <a:ext cx="4114800" cy="838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rgbClr val="7030A0"/>
                </a:solidFill>
                <a:latin typeface="Lucida Calligraphy" pitchFamily="66" charset="0"/>
              </a:rPr>
              <a:t> Piles reinforcement with briquettes for cover.</a:t>
            </a:r>
            <a:endParaRPr lang="en-US" b="0" dirty="0">
              <a:solidFill>
                <a:srgbClr val="7030A0"/>
              </a:solidFill>
              <a:latin typeface="Lucida Calligraphy" pitchFamily="66" charset="0"/>
            </a:endParaRP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500743" y="3200400"/>
          <a:ext cx="3962400" cy="2906486"/>
        </p:xfrm>
        <a:graphic>
          <a:graphicData uri="http://schemas.openxmlformats.org/presentationml/2006/ole">
            <p:oleObj spid="_x0000_s6146" name="Image" r:id="rId4" imgW="8126984" imgH="6095238" progId="Photoshop.Image.8">
              <p:embed/>
            </p:oleObj>
          </a:graphicData>
        </a:graphic>
      </p:graphicFrame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76400"/>
            <a:ext cx="4191000" cy="838200"/>
          </a:xfrm>
          <a:solidFill>
            <a:schemeClr val="accent2"/>
          </a:solidFill>
        </p:spPr>
        <p:txBody>
          <a:bodyPr>
            <a:noAutofit/>
          </a:bodyPr>
          <a:lstStyle/>
          <a:p>
            <a:endParaRPr lang="en-US" sz="1600" dirty="0" smtClean="0">
              <a:solidFill>
                <a:srgbClr val="00B0F0"/>
              </a:solidFill>
              <a:latin typeface="Lucida Handwriting" pitchFamily="66" charset="0"/>
            </a:endParaRPr>
          </a:p>
          <a:p>
            <a:r>
              <a:rPr lang="en-US" sz="1600" b="0" dirty="0" smtClean="0">
                <a:solidFill>
                  <a:srgbClr val="7030A0"/>
                </a:solidFill>
                <a:latin typeface="Lucida Handwriting" pitchFamily="66" charset="0"/>
              </a:rPr>
              <a:t>127 </a:t>
            </a:r>
            <a:r>
              <a:rPr lang="en-US" sz="1600" b="0" dirty="0" err="1" smtClean="0">
                <a:solidFill>
                  <a:srgbClr val="7030A0"/>
                </a:solidFill>
                <a:latin typeface="Lucida Handwriting" pitchFamily="66" charset="0"/>
              </a:rPr>
              <a:t>Nos</a:t>
            </a:r>
            <a:r>
              <a:rPr lang="en-US" sz="1600" b="0" dirty="0" smtClean="0">
                <a:solidFill>
                  <a:srgbClr val="7030A0"/>
                </a:solidFill>
                <a:latin typeface="Lucida Handwriting" pitchFamily="66" charset="0"/>
              </a:rPr>
              <a:t> of Piles readied with relevant steel and quality tying with briquettes.</a:t>
            </a:r>
          </a:p>
          <a:p>
            <a:endParaRPr lang="en-US" sz="1600" dirty="0">
              <a:solidFill>
                <a:srgbClr val="00B0F0"/>
              </a:solidFill>
              <a:latin typeface="Lucida Handwriting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Pile Foundation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After the tsunami incident there has been  concerns on the strength of apartments in coastal Andhra. Keeping this in mind we at Landmark , have adopted the Pile Foundation concept that would give Extra reinforcement to the building.</a:t>
            </a:r>
          </a:p>
          <a:p>
            <a:r>
              <a:rPr lang="en-US" dirty="0" smtClean="0"/>
              <a:t>This is the First of its kind in Coastal Andhra , ------------------------------------------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Algerian" pitchFamily="82" charset="0"/>
              </a:rPr>
              <a:t>Round the clock Supervision</a:t>
            </a:r>
            <a:endParaRPr lang="en-US" dirty="0">
              <a:solidFill>
                <a:srgbClr val="7030A0"/>
              </a:solidFill>
              <a:latin typeface="Algerian" pitchFamily="82" charset="0"/>
            </a:endParaRPr>
          </a:p>
        </p:txBody>
      </p:sp>
      <p:pic>
        <p:nvPicPr>
          <p:cNvPr id="7170" name="Picture 2" descr="C:\Documents and Settings\Administrator\Desktop\Apartment photos\DSC00792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2771775"/>
            <a:ext cx="3886200" cy="2914650"/>
          </a:xfrm>
          <a:prstGeom prst="rect">
            <a:avLst/>
          </a:prstGeom>
          <a:noFill/>
        </p:spPr>
      </p:pic>
      <p:pic>
        <p:nvPicPr>
          <p:cNvPr id="7171" name="Picture 3" descr="C:\Documents and Settings\Administrator\Desktop\Apartment photos\DSC00772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800600" y="2771775"/>
            <a:ext cx="3886200" cy="2914650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4038600" cy="640080"/>
          </a:xfrm>
          <a:solidFill>
            <a:schemeClr val="accent2">
              <a:lumMod val="7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Lucida Calligraphy" pitchFamily="66" charset="0"/>
              </a:rPr>
              <a:t>Engineer and Executor of Work supervising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752600"/>
            <a:ext cx="4038600" cy="640080"/>
          </a:xfrm>
          <a:solidFill>
            <a:schemeClr val="accent2">
              <a:lumMod val="7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Lucida Calligraphy" pitchFamily="66" charset="0"/>
              </a:rPr>
              <a:t>Builder ( On the right) with traditional  look and scientific bent of mind with his friend.</a:t>
            </a:r>
            <a:endParaRPr lang="en-US" dirty="0">
              <a:solidFill>
                <a:srgbClr val="7030A0"/>
              </a:solidFill>
              <a:latin typeface="Lucida Calligraphy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  <a:latin typeface="Algerian" pitchFamily="82" charset="0"/>
              </a:rPr>
              <a:t>Work In Full Swing</a:t>
            </a:r>
            <a:endParaRPr lang="en-US" dirty="0">
              <a:solidFill>
                <a:srgbClr val="7030A0"/>
              </a:solidFill>
              <a:latin typeface="Algerian" pitchFamily="82" charset="0"/>
            </a:endParaRPr>
          </a:p>
        </p:txBody>
      </p:sp>
      <p:pic>
        <p:nvPicPr>
          <p:cNvPr id="8194" name="Picture 2" descr="C:\Documents and Settings\Administrator\Desktop\Apartment photos\DSC00800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2417763"/>
            <a:ext cx="3886200" cy="2914650"/>
          </a:xfrm>
          <a:prstGeom prst="rect">
            <a:avLst/>
          </a:prstGeom>
          <a:noFill/>
        </p:spPr>
      </p:pic>
      <p:pic>
        <p:nvPicPr>
          <p:cNvPr id="8195" name="Picture 3" descr="C:\Documents and Settings\Administrator\Desktop\Apartment photos\DSC00808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845050" y="2417763"/>
            <a:ext cx="3886200" cy="2914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19600"/>
            <a:ext cx="8183880" cy="1262810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itchFamily="66" charset="0"/>
              </a:rPr>
              <a:t>Robo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itchFamily="66" charset="0"/>
              </a:rPr>
              <a:t> sand filled for Pile cap preparation, Siddhartha Engineering college students visit the site to know about the 100% Earth quake technology implementation practically.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Lucida Calligraphy" pitchFamily="66" charset="0"/>
            </a:endParaRPr>
          </a:p>
        </p:txBody>
      </p:sp>
      <p:pic>
        <p:nvPicPr>
          <p:cNvPr id="10242" name="Picture 2" descr="C:\Documents and Settings\Administrator\Desktop\Apartment photos\DSC0084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14350" y="1250354"/>
            <a:ext cx="3932238" cy="2949179"/>
          </a:xfrm>
          <a:prstGeom prst="rect">
            <a:avLst/>
          </a:prstGeom>
          <a:noFill/>
        </p:spPr>
      </p:pic>
      <p:pic>
        <p:nvPicPr>
          <p:cNvPr id="10243" name="Picture 3" descr="C:\Documents and Settings\Administrator\Desktop\Apartment photos\DSC0085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756150" y="1250950"/>
            <a:ext cx="3930650" cy="2947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Lucida Calligraphy" pitchFamily="66" charset="0"/>
              </a:rPr>
              <a:t>PCC of 6 inch laid for pile cap, 2 inch protruding pile top which is essential for the pile cap for the best performance.</a:t>
            </a:r>
            <a:endParaRPr lang="en-US" sz="3200" dirty="0">
              <a:solidFill>
                <a:srgbClr val="002060"/>
              </a:solidFill>
              <a:latin typeface="Lucida Calligraphy" pitchFamily="66" charset="0"/>
            </a:endParaRPr>
          </a:p>
        </p:txBody>
      </p:sp>
      <p:pic>
        <p:nvPicPr>
          <p:cNvPr id="11266" name="Picture 2" descr="C:\Documents and Settings\Administrator\Desktop\Apartment photos\DSC00857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623344"/>
            <a:ext cx="4038600" cy="3028950"/>
          </a:xfrm>
          <a:prstGeom prst="rect">
            <a:avLst/>
          </a:prstGeom>
          <a:noFill/>
        </p:spPr>
      </p:pic>
      <p:pic>
        <p:nvPicPr>
          <p:cNvPr id="11267" name="Picture 3" descr="C:\Documents and Settings\Administrator\Desktop\Apartment photos\DSC0086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623344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060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sz="2700" dirty="0" smtClean="0">
                <a:solidFill>
                  <a:srgbClr val="0070C0"/>
                </a:solidFill>
                <a:latin typeface="Lucida Calligraphy" pitchFamily="66" charset="0"/>
                <a:cs typeface="Arial" pitchFamily="34" charset="0"/>
              </a:rPr>
              <a:t>Mr. </a:t>
            </a:r>
            <a:r>
              <a:rPr lang="en-US" sz="2700" dirty="0" err="1" smtClean="0">
                <a:solidFill>
                  <a:srgbClr val="0070C0"/>
                </a:solidFill>
                <a:latin typeface="Lucida Calligraphy" pitchFamily="66" charset="0"/>
                <a:cs typeface="Arial" pitchFamily="34" charset="0"/>
              </a:rPr>
              <a:t>Bankim</a:t>
            </a:r>
            <a:r>
              <a:rPr lang="en-US" sz="2700" dirty="0" smtClean="0">
                <a:solidFill>
                  <a:srgbClr val="0070C0"/>
                </a:solidFill>
                <a:latin typeface="Lucida Calligraphy" pitchFamily="66" charset="0"/>
                <a:cs typeface="Arial" pitchFamily="34" charset="0"/>
              </a:rPr>
              <a:t> </a:t>
            </a:r>
            <a:r>
              <a:rPr lang="en-US" sz="2700" dirty="0" err="1" smtClean="0">
                <a:solidFill>
                  <a:srgbClr val="0070C0"/>
                </a:solidFill>
                <a:latin typeface="Lucida Calligraphy" pitchFamily="66" charset="0"/>
                <a:cs typeface="Arial" pitchFamily="34" charset="0"/>
              </a:rPr>
              <a:t>Chand</a:t>
            </a:r>
            <a:r>
              <a:rPr lang="en-US" sz="2700" dirty="0" smtClean="0">
                <a:solidFill>
                  <a:srgbClr val="0070C0"/>
                </a:solidFill>
                <a:latin typeface="Lucida Calligraphy" pitchFamily="66" charset="0"/>
                <a:cs typeface="Arial" pitchFamily="34" charset="0"/>
              </a:rPr>
              <a:t> </a:t>
            </a:r>
            <a:r>
              <a:rPr lang="en-US" sz="2700" dirty="0" err="1" smtClean="0">
                <a:solidFill>
                  <a:srgbClr val="0070C0"/>
                </a:solidFill>
                <a:latin typeface="Lucida Calligraphy" pitchFamily="66" charset="0"/>
                <a:cs typeface="Arial" pitchFamily="34" charset="0"/>
              </a:rPr>
              <a:t>Chalasani</a:t>
            </a:r>
            <a:r>
              <a:rPr lang="en-US" sz="2700" dirty="0" smtClean="0">
                <a:solidFill>
                  <a:srgbClr val="0070C0"/>
                </a:solidFill>
                <a:latin typeface="Lucida Calligraphy" pitchFamily="66" charset="0"/>
                <a:cs typeface="Arial" pitchFamily="34" charset="0"/>
              </a:rPr>
              <a:t> (First from the right), buyer of a two &amp; three bed room flat,  visited the site along with his family while the work was in progress</a:t>
            </a:r>
            <a:r>
              <a:rPr lang="en-US" sz="3200" dirty="0" smtClean="0">
                <a:solidFill>
                  <a:srgbClr val="0070C0"/>
                </a:solidFill>
                <a:latin typeface="Lucida Calligraphy" pitchFamily="66" charset="0"/>
                <a:cs typeface="Arial" pitchFamily="34" charset="0"/>
              </a:rPr>
              <a:t>.</a:t>
            </a:r>
            <a:endParaRPr lang="en-US" sz="3200" dirty="0">
              <a:solidFill>
                <a:srgbClr val="0070C0"/>
              </a:solidFill>
              <a:latin typeface="Lucida Calligraphy" pitchFamily="66" charset="0"/>
              <a:cs typeface="Arial" pitchFamily="34" charset="0"/>
            </a:endParaRPr>
          </a:p>
        </p:txBody>
      </p:sp>
      <p:pic>
        <p:nvPicPr>
          <p:cNvPr id="12290" name="Picture 2" descr="C:\Documents and Settings\Administrator\Desktop\Apartment photos\DSC00868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14350" y="1250354"/>
            <a:ext cx="3932238" cy="2949179"/>
          </a:xfrm>
          <a:prstGeom prst="rect">
            <a:avLst/>
          </a:prstGeom>
          <a:noFill/>
        </p:spPr>
      </p:pic>
      <p:pic>
        <p:nvPicPr>
          <p:cNvPr id="12295" name="Picture 7" descr="C:\Documents and Settings\Administrator\Desktop\Apartment photos\DSC0088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756150" y="1250950"/>
            <a:ext cx="3930650" cy="2947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alligraphy" pitchFamily="66" charset="0"/>
              </a:rPr>
              <a:t>Pile cap</a:t>
            </a:r>
            <a:r>
              <a:rPr lang="en-US" sz="2700" dirty="0" smtClean="0">
                <a:solidFill>
                  <a:schemeClr val="bg1"/>
                </a:solidFill>
                <a:latin typeface="Lucida Calligraphy" pitchFamily="66" charset="0"/>
              </a:rPr>
              <a:t> reinforcement and columns, steel used  as per design specification.</a:t>
            </a:r>
            <a:endParaRPr lang="en-US" sz="2700" dirty="0">
              <a:solidFill>
                <a:schemeClr val="bg1"/>
              </a:solidFill>
              <a:latin typeface="Lucida Calligraphy" pitchFamily="66" charset="0"/>
            </a:endParaRPr>
          </a:p>
        </p:txBody>
      </p:sp>
      <p:pic>
        <p:nvPicPr>
          <p:cNvPr id="13314" name="Picture 2" descr="C:\Documents and Settings\Administrator\Desktop\Apartment photos\DSC00898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394744"/>
            <a:ext cx="4038600" cy="3028950"/>
          </a:xfrm>
          <a:prstGeom prst="rect">
            <a:avLst/>
          </a:prstGeom>
          <a:noFill/>
        </p:spPr>
      </p:pic>
      <p:pic>
        <p:nvPicPr>
          <p:cNvPr id="13315" name="Picture 3" descr="C:\Documents and Settings\Administrator\Desktop\Apartment photos\DSC0090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394744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1676400"/>
          </a:xfrm>
          <a:noFill/>
        </p:spPr>
        <p:txBody>
          <a:bodyPr numCol="1">
            <a:normAutofit fontScale="90000"/>
          </a:bodyPr>
          <a:lstStyle/>
          <a:p>
            <a:pPr algn="just"/>
            <a:r>
              <a:rPr lang="en-US" sz="2400" cap="none" dirty="0" smtClean="0">
                <a:solidFill>
                  <a:schemeClr val="tx1"/>
                </a:solidFill>
                <a:latin typeface="Lucida Calligraphy" pitchFamily="66" charset="0"/>
              </a:rPr>
              <a:t>Pile cap 3.4 feet height after removing loose soil from the </a:t>
            </a:r>
            <a:br>
              <a:rPr lang="en-US" sz="2400" cap="none" dirty="0" smtClean="0">
                <a:solidFill>
                  <a:schemeClr val="tx1"/>
                </a:solidFill>
                <a:latin typeface="Lucida Calligraphy" pitchFamily="66" charset="0"/>
              </a:rPr>
            </a:br>
            <a:r>
              <a:rPr lang="en-US" sz="2400" cap="none" dirty="0" smtClean="0">
                <a:solidFill>
                  <a:schemeClr val="tx1"/>
                </a:solidFill>
                <a:latin typeface="Lucida Calligraphy" pitchFamily="66" charset="0"/>
              </a:rPr>
              <a:t>site, soil tested by the eminent institution                        </a:t>
            </a:r>
            <a:br>
              <a:rPr lang="en-US" sz="2400" cap="none" dirty="0" smtClean="0">
                <a:solidFill>
                  <a:schemeClr val="tx1"/>
                </a:solidFill>
                <a:latin typeface="Lucida Calligraphy" pitchFamily="66" charset="0"/>
              </a:rPr>
            </a:br>
            <a:r>
              <a:rPr lang="en-US" sz="2400" cap="none" dirty="0" smtClean="0">
                <a:solidFill>
                  <a:schemeClr val="tx1"/>
                </a:solidFill>
                <a:latin typeface="Lucida Calligraphy" pitchFamily="66" charset="0"/>
              </a:rPr>
              <a:t/>
            </a:r>
            <a:br>
              <a:rPr lang="en-US" sz="2400" cap="none" dirty="0" smtClean="0">
                <a:solidFill>
                  <a:schemeClr val="tx1"/>
                </a:solidFill>
                <a:latin typeface="Lucida Calligraphy" pitchFamily="66" charset="0"/>
              </a:rPr>
            </a:br>
            <a:r>
              <a:rPr lang="en-US" sz="2400" cap="none" dirty="0" smtClean="0">
                <a:solidFill>
                  <a:schemeClr val="tx1"/>
                </a:solidFill>
                <a:latin typeface="Lucida Calligraphy" pitchFamily="66" charset="0"/>
              </a:rPr>
              <a:t>V R Siddhartha Engineering College</a:t>
            </a:r>
            <a:r>
              <a:rPr lang="en-US" sz="2400" cap="none" dirty="0" smtClean="0">
                <a:solidFill>
                  <a:schemeClr val="tx1"/>
                </a:solidFill>
              </a:rPr>
              <a:t>.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pic>
        <p:nvPicPr>
          <p:cNvPr id="14338" name="Picture 2" descr="C:\Documents and Settings\Administrator\Desktop\Apartment photos\DSC00907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0307" y="2447405"/>
            <a:ext cx="4039985" cy="3029989"/>
          </a:xfrm>
          <a:prstGeom prst="rect">
            <a:avLst/>
          </a:prstGeom>
          <a:noFill/>
        </p:spPr>
      </p:pic>
      <p:pic>
        <p:nvPicPr>
          <p:cNvPr id="14339" name="Picture 3" descr="C:\Documents and Settings\Administrator\Desktop\Apartment photos\DSC0090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799907" y="2447405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534400" cy="58674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lgerian" pitchFamily="82" charset="0"/>
                <a:cs typeface="Arial" pitchFamily="34" charset="0"/>
              </a:rPr>
              <a:t>An Asset, </a:t>
            </a:r>
            <a:r>
              <a:rPr lang="en-US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one can seldom miss!</a:t>
            </a:r>
            <a:br>
              <a:rPr lang="en-US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With more than 150 years of</a:t>
            </a:r>
            <a:b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life for the apartment, it sure is a legacy to be passed on to future generations.</a:t>
            </a:r>
            <a:b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Believe it, a fact, a big phenomenon happening around you.</a:t>
            </a:r>
            <a:b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rare of the rarest opportunity, one lest  think to miss.</a:t>
            </a:r>
            <a:endParaRPr lang="en-US" sz="36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2209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Lucida Calligraphy" pitchFamily="66" charset="0"/>
              </a:rPr>
              <a:t>Pile cap after reinforcement with columns placement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5362" name="Picture 2" descr="C:\Documents and Settings\Administrator\Desktop\Apartment photos\DSC00912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623344"/>
            <a:ext cx="4038600" cy="3028950"/>
          </a:xfrm>
          <a:prstGeom prst="rect">
            <a:avLst/>
          </a:prstGeom>
          <a:noFill/>
        </p:spPr>
      </p:pic>
      <p:pic>
        <p:nvPicPr>
          <p:cNvPr id="15363" name="Picture 3" descr="C:\Documents and Settings\Administrator\Desktop\Apartment photos\DSC0091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623344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24400"/>
            <a:ext cx="8183880" cy="105156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itchFamily="66" charset="0"/>
                <a:cs typeface="Arial" pitchFamily="34" charset="0"/>
              </a:rPr>
              <a:t>Around 60 students of V.R Siddhartha Engineering college visited the site to know and study about the latest Earth quake technology implementation.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Lucida Calligraphy" pitchFamily="66" charset="0"/>
              <a:cs typeface="Arial" pitchFamily="34" charset="0"/>
            </a:endParaRPr>
          </a:p>
        </p:txBody>
      </p:sp>
      <p:pic>
        <p:nvPicPr>
          <p:cNvPr id="17410" name="Picture 2" descr="C:\Documents and Settings\Administrator\Desktop\Apartment photos\DSC00919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14350" y="1250354"/>
            <a:ext cx="3932238" cy="2949179"/>
          </a:xfrm>
          <a:prstGeom prst="rect">
            <a:avLst/>
          </a:prstGeom>
          <a:noFill/>
        </p:spPr>
      </p:pic>
      <p:pic>
        <p:nvPicPr>
          <p:cNvPr id="17411" name="Picture 3" descr="C:\Documents and Settings\Administrator\Desktop\Apartment photos\DSC0092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756150" y="1250950"/>
            <a:ext cx="3930650" cy="2947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686800" cy="841248"/>
          </a:xfrm>
        </p:spPr>
        <p:txBody>
          <a:bodyPr>
            <a:normAutofit fontScale="90000"/>
          </a:bodyPr>
          <a:lstStyle/>
          <a:p>
            <a:r>
              <a:rPr lang="en-US" sz="2800" cap="none" dirty="0" smtClean="0">
                <a:solidFill>
                  <a:schemeClr val="tx1"/>
                </a:solidFill>
                <a:latin typeface="Lucida Calligraphy" pitchFamily="66" charset="0"/>
              </a:rPr>
              <a:t>Asst. Professor </a:t>
            </a:r>
            <a:r>
              <a:rPr lang="en-US" sz="2800" cap="none" dirty="0" err="1" smtClean="0">
                <a:solidFill>
                  <a:schemeClr val="tx1"/>
                </a:solidFill>
                <a:latin typeface="Lucida Calligraphy" pitchFamily="66" charset="0"/>
              </a:rPr>
              <a:t>Mr.V</a:t>
            </a:r>
            <a:r>
              <a:rPr lang="en-US" sz="2800" cap="none" dirty="0" smtClean="0">
                <a:solidFill>
                  <a:schemeClr val="tx1"/>
                </a:solidFill>
                <a:latin typeface="Lucida Calligraphy" pitchFamily="66" charset="0"/>
              </a:rPr>
              <a:t>. </a:t>
            </a:r>
            <a:r>
              <a:rPr lang="en-US" sz="2800" cap="none" dirty="0" err="1" smtClean="0">
                <a:solidFill>
                  <a:schemeClr val="tx1"/>
                </a:solidFill>
                <a:latin typeface="Lucida Calligraphy" pitchFamily="66" charset="0"/>
              </a:rPr>
              <a:t>Ramesh</a:t>
            </a:r>
            <a:r>
              <a:rPr lang="en-US" sz="2800" cap="none" dirty="0" smtClean="0">
                <a:solidFill>
                  <a:schemeClr val="tx1"/>
                </a:solidFill>
                <a:latin typeface="Lucida Calligraphy" pitchFamily="66" charset="0"/>
              </a:rPr>
              <a:t> explaining  the students, the importance of the earthquake technology in coastal areas.</a:t>
            </a:r>
            <a:endParaRPr lang="en-US" sz="2800" cap="none" dirty="0">
              <a:solidFill>
                <a:schemeClr val="tx1"/>
              </a:solidFill>
              <a:latin typeface="Lucida Calligraphy" pitchFamily="66" charset="0"/>
            </a:endParaRPr>
          </a:p>
        </p:txBody>
      </p:sp>
      <p:pic>
        <p:nvPicPr>
          <p:cNvPr id="18434" name="Picture 2" descr="C:\Documents and Settings\Administrator\Desktop\Apartment photos\DSC00922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0307" y="2447405"/>
            <a:ext cx="4039985" cy="3029989"/>
          </a:xfrm>
          <a:prstGeom prst="rect">
            <a:avLst/>
          </a:prstGeom>
          <a:noFill/>
        </p:spPr>
      </p:pic>
      <p:pic>
        <p:nvPicPr>
          <p:cNvPr id="18435" name="Picture 3" descr="C:\Documents and Settings\Administrator\Desktop\Apartment photos\DSC0092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799907" y="2447405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9906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Lucida Calligraphy" pitchFamily="66" charset="0"/>
              </a:rPr>
              <a:t>Concreting the pile cap and cover of 3 inches in bottom and all side after centering.</a:t>
            </a:r>
            <a:endParaRPr lang="en-US" sz="2800" dirty="0">
              <a:solidFill>
                <a:schemeClr val="tx1"/>
              </a:solidFill>
              <a:latin typeface="Lucida Calligraphy" pitchFamily="66" charset="0"/>
            </a:endParaRPr>
          </a:p>
        </p:txBody>
      </p:sp>
      <p:pic>
        <p:nvPicPr>
          <p:cNvPr id="16386" name="Picture 2" descr="C:\Documents and Settings\Administrator\Desktop\Apartment photos\DSC00915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2417763"/>
            <a:ext cx="3886200" cy="2914650"/>
          </a:xfrm>
          <a:prstGeom prst="rect">
            <a:avLst/>
          </a:prstGeom>
          <a:noFill/>
        </p:spPr>
      </p:pic>
      <p:pic>
        <p:nvPicPr>
          <p:cNvPr id="16387" name="Picture 3" descr="C:\Documents and Settings\Administrator\Desktop\Apartment photos\DSC00917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845050" y="2417763"/>
            <a:ext cx="3886200" cy="2914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Lucida Calligraphy" pitchFamily="66" charset="0"/>
              </a:rPr>
              <a:t>Excerpt from a news article in EENADU about the college students visit</a:t>
            </a:r>
            <a:br>
              <a:rPr lang="en-US" sz="2800" dirty="0" smtClean="0">
                <a:solidFill>
                  <a:schemeClr val="tx1"/>
                </a:solidFill>
                <a:latin typeface="Lucida Calligraphy" pitchFamily="66" charset="0"/>
              </a:rPr>
            </a:br>
            <a:endParaRPr lang="en-US" sz="2800" dirty="0">
              <a:solidFill>
                <a:schemeClr val="tx1"/>
              </a:solidFill>
              <a:latin typeface="Lucida Calligraphy" pitchFamily="66" charset="0"/>
            </a:endParaRPr>
          </a:p>
        </p:txBody>
      </p:sp>
      <p:pic>
        <p:nvPicPr>
          <p:cNvPr id="20482" name="Picture 2" descr="C:\Documents and Settings\Administrator\Desktop\Apartment photos\eenadunew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200768" cy="51428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001000" cy="793750"/>
          </a:xfrm>
        </p:spPr>
        <p:txBody>
          <a:bodyPr>
            <a:normAutofit fontScale="90000"/>
          </a:bodyPr>
          <a:lstStyle/>
          <a:p>
            <a:r>
              <a:rPr lang="en-US" sz="2200" dirty="0" err="1" smtClean="0">
                <a:solidFill>
                  <a:schemeClr val="tx1"/>
                </a:solidFill>
                <a:latin typeface="Lucida Calligraphy" pitchFamily="66" charset="0"/>
              </a:rPr>
              <a:t>Mr.Kishore</a:t>
            </a:r>
            <a:r>
              <a:rPr lang="en-US" sz="2200" dirty="0" smtClean="0">
                <a:solidFill>
                  <a:schemeClr val="tx1"/>
                </a:solidFill>
                <a:latin typeface="Lucida Calligraphy" pitchFamily="66" charset="0"/>
              </a:rPr>
              <a:t>, a reputed Chartered Accountant from Chennai, prospective buyer of a 3 bedroom flat visited the site for the second time after finishing the pile cap concrete</a:t>
            </a:r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21506" name="Picture 2" descr="C:\Documents and Settings\Administrator\Desktop\Apartment photos\DSC00927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09600" y="2771775"/>
            <a:ext cx="3886200" cy="2914650"/>
          </a:xfrm>
          <a:prstGeom prst="rect">
            <a:avLst/>
          </a:prstGeom>
          <a:noFill/>
        </p:spPr>
      </p:pic>
      <p:pic>
        <p:nvPicPr>
          <p:cNvPr id="21507" name="Picture 3" descr="C:\Documents and Settings\Administrator\Desktop\Apartment photos\DSC0093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800600" y="2771775"/>
            <a:ext cx="3886200" cy="2914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Lucida Calligraphy" pitchFamily="66" charset="0"/>
              </a:rPr>
              <a:t>Lift room with 9 inches concrete and site filled with crusher dust.</a:t>
            </a:r>
            <a:endParaRPr lang="en-US" sz="2800" dirty="0">
              <a:solidFill>
                <a:schemeClr val="tx1"/>
              </a:solidFill>
              <a:latin typeface="Lucida Calligraphy" pitchFamily="66" charset="0"/>
            </a:endParaRPr>
          </a:p>
        </p:txBody>
      </p:sp>
      <p:pic>
        <p:nvPicPr>
          <p:cNvPr id="22530" name="Picture 2" descr="C:\Documents and Settings\Administrator\Desktop\Apartment photos\DSC00962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2771775"/>
            <a:ext cx="3886200" cy="2914650"/>
          </a:xfrm>
          <a:prstGeom prst="rect">
            <a:avLst/>
          </a:prstGeom>
          <a:noFill/>
        </p:spPr>
      </p:pic>
      <p:pic>
        <p:nvPicPr>
          <p:cNvPr id="22531" name="Picture 3" descr="C:\Documents and Settings\Administrator\Desktop\Apartment photos\DSC00972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800600" y="2771775"/>
            <a:ext cx="3886200" cy="2914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Lucida Calligraphy" pitchFamily="66" charset="0"/>
              </a:rPr>
              <a:t>Beam on ground level that is on top of the pile cap prepared with PCC and brick work under it for best packing and top rating quality.</a:t>
            </a:r>
            <a:endParaRPr lang="en-US" sz="2400" dirty="0">
              <a:solidFill>
                <a:schemeClr val="tx1"/>
              </a:solidFill>
              <a:latin typeface="Lucida Calligraphy" pitchFamily="66" charset="0"/>
            </a:endParaRPr>
          </a:p>
        </p:txBody>
      </p:sp>
      <p:pic>
        <p:nvPicPr>
          <p:cNvPr id="23554" name="Picture 2" descr="C:\Documents and Settings\Administrator\Desktop\Apartment photos\DSC00975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2771775"/>
            <a:ext cx="3886200" cy="2914650"/>
          </a:xfrm>
          <a:prstGeom prst="rect">
            <a:avLst/>
          </a:prstGeom>
          <a:noFill/>
        </p:spPr>
      </p:pic>
      <p:pic>
        <p:nvPicPr>
          <p:cNvPr id="23555" name="Picture 3" descr="C:\Documents and Settings\Administrator\Desktop\Apartment photos\DSC00976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800600" y="2771775"/>
            <a:ext cx="3886200" cy="2914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524000"/>
            <a:ext cx="4572000" cy="732974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Lucida Calligraphy" pitchFamily="66" charset="0"/>
              </a:rPr>
              <a:t>Brick work on PCC for the ring beam on top of the pile cap</a:t>
            </a:r>
            <a:endParaRPr lang="en-US" sz="2000" dirty="0">
              <a:solidFill>
                <a:srgbClr val="7030A0"/>
              </a:solidFill>
              <a:latin typeface="Lucida Calligraphy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800600" y="1447800"/>
            <a:ext cx="4041775" cy="731520"/>
          </a:xfrm>
        </p:spPr>
        <p:txBody>
          <a:bodyPr/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Lucida Calligraphy" pitchFamily="66" charset="0"/>
              </a:rPr>
              <a:t>Reinforcement for the beam</a:t>
            </a:r>
            <a:endParaRPr lang="en-US" sz="2800" dirty="0">
              <a:solidFill>
                <a:srgbClr val="7030A0"/>
              </a:solidFill>
              <a:latin typeface="Lucida Calligraphy" pitchFamily="66" charset="0"/>
            </a:endParaRPr>
          </a:p>
        </p:txBody>
      </p:sp>
      <p:pic>
        <p:nvPicPr>
          <p:cNvPr id="24578" name="Picture 2" descr="C:\Documents and Settings\Administrator\Desktop\Apartment photos\DSC00985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02520" y="2865712"/>
            <a:ext cx="4039985" cy="3029989"/>
          </a:xfrm>
          <a:prstGeom prst="rect">
            <a:avLst/>
          </a:prstGeom>
          <a:noFill/>
        </p:spPr>
      </p:pic>
      <p:pic>
        <p:nvPicPr>
          <p:cNvPr id="24579" name="Picture 3" descr="C:\Documents and Settings\Administrator\Desktop\Apartment photos\DSC00988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800600" y="2867819"/>
            <a:ext cx="4038600" cy="3028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Lucida Calligraphy" pitchFamily="66" charset="0"/>
              </a:rPr>
              <a:t>Brick work and PCC for the beam</a:t>
            </a:r>
            <a:endParaRPr lang="en-US" dirty="0">
              <a:solidFill>
                <a:schemeClr val="tx1"/>
              </a:solidFill>
              <a:latin typeface="Lucida Calligraphy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4478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Lucida Calligraphy" pitchFamily="66" charset="0"/>
              </a:rPr>
              <a:t>Watering the Plinth Beam and columns with stirrups and tie for added security.</a:t>
            </a:r>
            <a:endParaRPr lang="en-US" sz="2800" dirty="0">
              <a:solidFill>
                <a:schemeClr val="tx1"/>
              </a:solidFill>
              <a:latin typeface="Lucida Calligraphy" pitchFamily="66" charset="0"/>
            </a:endParaRPr>
          </a:p>
        </p:txBody>
      </p:sp>
      <p:pic>
        <p:nvPicPr>
          <p:cNvPr id="25602" name="Picture 2" descr="C:\Documents and Settings\Administrator\Desktop\Apartment photos\DSC01001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922862"/>
            <a:ext cx="4039985" cy="3029989"/>
          </a:xfrm>
          <a:prstGeom prst="rect">
            <a:avLst/>
          </a:prstGeom>
          <a:noFill/>
        </p:spPr>
      </p:pic>
      <p:pic>
        <p:nvPicPr>
          <p:cNvPr id="25603" name="Picture 3" descr="C:\Documents and Settings\Administrator\Desktop\Apartment photos\DSC01003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922862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28800"/>
            <a:ext cx="7851648" cy="3200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  <a:t/>
            </a:r>
            <a:b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</a:br>
            <a: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  <a:t/>
            </a:r>
            <a:b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</a:br>
            <a: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  <a:t/>
            </a:r>
            <a:b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</a:br>
            <a: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  <a:t/>
            </a:r>
            <a:b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</a:br>
            <a:r>
              <a:rPr lang="en-US" dirty="0" err="1" smtClean="0">
                <a:solidFill>
                  <a:schemeClr val="tx2"/>
                </a:solidFill>
                <a:latin typeface="Brush Script MT" pitchFamily="66" charset="0"/>
              </a:rPr>
              <a:t>Sesharatnam’s</a:t>
            </a:r>
            <a: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  <a:t/>
            </a:r>
            <a:br>
              <a:rPr lang="en-US" dirty="0" smtClean="0">
                <a:solidFill>
                  <a:schemeClr val="accent3"/>
                </a:solidFill>
                <a:latin typeface="Brush Script MT" pitchFamily="66" charset="0"/>
              </a:rPr>
            </a:br>
            <a:r>
              <a:rPr lang="en-US" sz="8000" dirty="0" smtClean="0">
                <a:solidFill>
                  <a:srgbClr val="FFFF00"/>
                </a:solidFill>
              </a:rPr>
              <a:t>LANDMARK</a:t>
            </a:r>
            <a:endParaRPr lang="en-US" sz="80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5203370"/>
            <a:ext cx="7854696" cy="119742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Feel the </a:t>
            </a:r>
            <a:r>
              <a:rPr lang="en-US" dirty="0" smtClean="0">
                <a:solidFill>
                  <a:srgbClr val="FF0000"/>
                </a:solidFill>
              </a:rPr>
              <a:t>vibrant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Life with perfect Ambience.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51" y="457200"/>
            <a:ext cx="91245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latin typeface="Footlight MT Light" pitchFamily="18" charset="0"/>
              </a:rPr>
              <a:t>Quintessential </a:t>
            </a:r>
            <a:r>
              <a:rPr lang="en-US" sz="4800" b="1" i="1" dirty="0" smtClean="0">
                <a:solidFill>
                  <a:srgbClr val="00B050"/>
                </a:solidFill>
                <a:latin typeface="Footlight MT Light" pitchFamily="18" charset="0"/>
              </a:rPr>
              <a:t>Earth Quake </a:t>
            </a:r>
            <a:r>
              <a:rPr lang="en-US" sz="4800" b="1" dirty="0" smtClean="0">
                <a:solidFill>
                  <a:srgbClr val="00B050"/>
                </a:solidFill>
                <a:latin typeface="Footlight MT Light" pitchFamily="18" charset="0"/>
              </a:rPr>
              <a:t>Design </a:t>
            </a:r>
          </a:p>
          <a:p>
            <a:r>
              <a:rPr lang="en-US" sz="9600" b="1" dirty="0" smtClean="0">
                <a:solidFill>
                  <a:srgbClr val="F927B3"/>
                </a:solidFill>
                <a:latin typeface="Footlight MT Light" pitchFamily="18" charset="0"/>
              </a:rPr>
              <a:t>IS:13920 &amp; 1893</a:t>
            </a:r>
            <a:endParaRPr lang="en-US" sz="9600" b="1" dirty="0">
              <a:solidFill>
                <a:srgbClr val="F927B3"/>
              </a:solidFill>
              <a:latin typeface="Footlight MT Light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Lucida Calligraphy" pitchFamily="66" charset="0"/>
              </a:rPr>
              <a:t>Gunny Bags for column curing and centering for the steps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6626" name="Picture 2" descr="C:\Documents and Settings\Administrator\Desktop\Apartment photos\DSC01051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2771775"/>
            <a:ext cx="3886200" cy="2914650"/>
          </a:xfrm>
          <a:prstGeom prst="rect">
            <a:avLst/>
          </a:prstGeom>
          <a:noFill/>
        </p:spPr>
      </p:pic>
      <p:pic>
        <p:nvPicPr>
          <p:cNvPr id="26627" name="Picture 3" descr="C:\Documents and Settings\Administrator\Desktop\Apartment photos\DSC01065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800600" y="2771775"/>
            <a:ext cx="3886200" cy="2914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-152400"/>
            <a:ext cx="8229600" cy="1981200"/>
          </a:xfrm>
        </p:spPr>
        <p:txBody>
          <a:bodyPr>
            <a:noAutofit/>
          </a:bodyPr>
          <a:lstStyle/>
          <a:p>
            <a:pPr algn="ctr"/>
            <a:r>
              <a:rPr lang="en-US" sz="3800" dirty="0" smtClean="0">
                <a:solidFill>
                  <a:srgbClr val="002060"/>
                </a:solidFill>
                <a:latin typeface="Lucida Handwriting" pitchFamily="66" charset="0"/>
              </a:rPr>
              <a:t>Building is not just a home but a hope for a better future.</a:t>
            </a:r>
            <a:endParaRPr lang="en-US" sz="3800" dirty="0">
              <a:solidFill>
                <a:srgbClr val="002060"/>
              </a:solidFill>
              <a:latin typeface="Lucida Handwriting" pitchFamily="66" charset="0"/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1676400"/>
            <a:ext cx="6934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09800" y="61722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Location: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Penamaluru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Vijayawada-521139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927B3"/>
                </a:solidFill>
              </a:rPr>
              <a:t>Contact No: 09440882288</a:t>
            </a:r>
            <a:endParaRPr lang="en-US" dirty="0">
              <a:solidFill>
                <a:srgbClr val="F927B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153400" cy="9906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lgerian" pitchFamily="82" charset="0"/>
              </a:rPr>
              <a:t>BEAUTY OF QUALITY</a:t>
            </a:r>
            <a:endParaRPr lang="en-US" dirty="0">
              <a:solidFill>
                <a:srgbClr val="00B0F0"/>
              </a:solidFill>
              <a:latin typeface="Algerian" pitchFamily="82" charset="0"/>
            </a:endParaRPr>
          </a:p>
        </p:txBody>
      </p:sp>
      <p:pic>
        <p:nvPicPr>
          <p:cNvPr id="1026" name="Picture 2" descr="C:\Documents and Settings\Administrator\My Documents\Sesharatnam Land Mark - Page 1 copy.jpg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3338" y="838200"/>
            <a:ext cx="9110662" cy="6019800"/>
          </a:xfrm>
          <a:prstGeom prst="rect">
            <a:avLst/>
          </a:prstGeom>
          <a:noFill/>
        </p:spPr>
      </p:pic>
    </p:spTree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>
                <a:solidFill>
                  <a:schemeClr val="accent4">
                    <a:lumMod val="50000"/>
                  </a:schemeClr>
                </a:solidFill>
                <a:latin typeface="Lucida Handwriting" pitchFamily="66" charset="0"/>
              </a:rPr>
              <a:t>Casual Elegance is all about the mix</a:t>
            </a:r>
            <a:endParaRPr lang="en-US" cap="none" dirty="0">
              <a:solidFill>
                <a:schemeClr val="accent4">
                  <a:lumMod val="50000"/>
                </a:schemeClr>
              </a:solidFill>
              <a:latin typeface="Lucida Handwriting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</a:rPr>
              <a:t>100%    </a:t>
            </a:r>
            <a:r>
              <a:rPr lang="en-US" dirty="0" smtClean="0">
                <a:solidFill>
                  <a:srgbClr val="00B050"/>
                </a:solidFill>
              </a:rPr>
              <a:t>Safety,</a:t>
            </a:r>
          </a:p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		             Security,</a:t>
            </a:r>
          </a:p>
          <a:p>
            <a:pPr>
              <a:buNone/>
            </a:pP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        	         Prosperity.</a:t>
            </a:r>
            <a:r>
              <a:rPr lang="en-US" dirty="0" smtClean="0"/>
              <a:t>                    </a:t>
            </a:r>
            <a:endParaRPr lang="en-US" dirty="0" smtClean="0">
              <a:solidFill>
                <a:srgbClr val="C00000"/>
              </a:solidFill>
            </a:endParaRPr>
          </a:p>
          <a:p>
            <a:endParaRPr lang="en-US" dirty="0" smtClean="0"/>
          </a:p>
          <a:p>
            <a:pPr>
              <a:buNone/>
            </a:pPr>
            <a:r>
              <a:rPr lang="en-US" sz="4000" dirty="0" smtClean="0">
                <a:latin typeface="Brush Script MT" pitchFamily="66" charset="0"/>
              </a:rPr>
              <a:t>Striking the chord of equilibrium between luxury and comfort that makes you want to stay at home that extra bit. 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Administrator\My Documents\Sesharatnam Land Mark2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3249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‘</a:t>
            </a:r>
            <a:r>
              <a:rPr lang="en-US" i="1" dirty="0" err="1" smtClean="0"/>
              <a:t>Sankusthapana</a:t>
            </a:r>
            <a:r>
              <a:rPr lang="en-US" i="1" dirty="0" smtClean="0"/>
              <a:t>’ ritual performed in traditional manner</a:t>
            </a:r>
            <a:endParaRPr lang="en-US" i="1" dirty="0"/>
          </a:p>
        </p:txBody>
      </p:sp>
      <p:pic>
        <p:nvPicPr>
          <p:cNvPr id="129026" name="Picture 2" descr="E:\13-10-2013\DSC00518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9835" b="9835"/>
          <a:stretch>
            <a:fillRect/>
          </a:stretch>
        </p:blipFill>
        <p:spPr bwMode="auto">
          <a:xfrm>
            <a:off x="1560576" y="0"/>
            <a:ext cx="7583424" cy="4568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Lucida Calligraphy" pitchFamily="66" charset="0"/>
              </a:rPr>
              <a:t>Pooja attended by well wishers</a:t>
            </a:r>
            <a:endParaRPr lang="en-US" sz="3200" dirty="0">
              <a:solidFill>
                <a:schemeClr val="tx1"/>
              </a:solidFill>
              <a:latin typeface="Lucida Calligraphy" pitchFamily="66" charset="0"/>
            </a:endParaRPr>
          </a:p>
        </p:txBody>
      </p:sp>
      <p:pic>
        <p:nvPicPr>
          <p:cNvPr id="130050" name="Picture 2" descr="E:\13-10-2013\DSC0059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4470400" cy="2590800"/>
          </a:xfrm>
          <a:prstGeom prst="rect">
            <a:avLst/>
          </a:prstGeom>
          <a:noFill/>
        </p:spPr>
      </p:pic>
      <p:pic>
        <p:nvPicPr>
          <p:cNvPr id="130051" name="Picture 3" descr="E:\13-10-2013\DSC00657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00200"/>
            <a:ext cx="4229043" cy="2590799"/>
          </a:xfrm>
          <a:prstGeom prst="rect">
            <a:avLst/>
          </a:prstGeom>
          <a:noFill/>
        </p:spPr>
      </p:pic>
      <p:pic>
        <p:nvPicPr>
          <p:cNvPr id="9217" name="Picture 1" descr="E:\13-10-2013\DSC0045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191000"/>
            <a:ext cx="4191000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Lucida Handwriting" pitchFamily="66" charset="0"/>
              </a:rPr>
              <a:t> A sneer into  the  Quality of Work</a:t>
            </a:r>
            <a:endParaRPr lang="en-US" dirty="0">
              <a:solidFill>
                <a:srgbClr val="002060"/>
              </a:solidFill>
              <a:latin typeface="Lucida Handwriting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latin typeface="Lucida Calligraphy" pitchFamily="66" charset="0"/>
              </a:rPr>
              <a:t>Instrument called </a:t>
            </a:r>
            <a:r>
              <a:rPr lang="en-US" sz="4800" dirty="0" smtClean="0">
                <a:latin typeface="Lucida Calligraphy" pitchFamily="66" charset="0"/>
              </a:rPr>
              <a:t>Under</a:t>
            </a:r>
            <a:r>
              <a:rPr lang="en-US" dirty="0" smtClean="0">
                <a:latin typeface="Lucida Calligraphy" pitchFamily="66" charset="0"/>
              </a:rPr>
              <a:t> for excavating pile bulbs accurately.</a:t>
            </a:r>
            <a:endParaRPr lang="en-US" dirty="0">
              <a:latin typeface="Lucida Calligraphy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Lucida Calligraphy" pitchFamily="66" charset="0"/>
              </a:rPr>
              <a:t>Measuring depth of the pile in the presence of Engineers.</a:t>
            </a:r>
            <a:endParaRPr lang="en-US" dirty="0">
              <a:latin typeface="Lucida Calligraphy" pitchFamily="66" charset="0"/>
            </a:endParaRPr>
          </a:p>
        </p:txBody>
      </p:sp>
      <p:pic>
        <p:nvPicPr>
          <p:cNvPr id="4098" name="Picture 2" descr="C:\Documents and Settings\Administrator\Desktop\Apartment photos\DSC00715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 bwMode="auto">
          <a:xfrm>
            <a:off x="608013" y="1718468"/>
            <a:ext cx="3930650" cy="2947988"/>
          </a:xfrm>
          <a:prstGeom prst="rect">
            <a:avLst/>
          </a:prstGeom>
          <a:noFill/>
        </p:spPr>
      </p:pic>
      <p:pic>
        <p:nvPicPr>
          <p:cNvPr id="4099" name="Picture 3" descr="C:\Documents and Settings\Administrator\Desktop\Apartment photos\DSC00717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 bwMode="auto">
          <a:xfrm>
            <a:off x="4652963" y="1718468"/>
            <a:ext cx="3930650" cy="2947988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465</TotalTime>
  <Words>585</Words>
  <Application>Microsoft Office PowerPoint</Application>
  <PresentationFormat>On-screen Show (4:3)</PresentationFormat>
  <Paragraphs>59</Paragraphs>
  <Slides>31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Civic</vt:lpstr>
      <vt:lpstr>Aspect</vt:lpstr>
      <vt:lpstr>Median</vt:lpstr>
      <vt:lpstr>Trek</vt:lpstr>
      <vt:lpstr>Flow</vt:lpstr>
      <vt:lpstr>Foundry</vt:lpstr>
      <vt:lpstr>Image</vt:lpstr>
      <vt:lpstr>Slide 1</vt:lpstr>
      <vt:lpstr>An Asset, one can seldom miss!  With more than 150 years of life for the apartment, it sure is a legacy to be passed on to future generations.   Believe it, a fact, a big phenomenon happening around you.   A rare of the rarest opportunity, one lest  think to miss.</vt:lpstr>
      <vt:lpstr>    Sesharatnam’s LANDMARK</vt:lpstr>
      <vt:lpstr>BEAUTY OF QUALITY</vt:lpstr>
      <vt:lpstr>Casual Elegance is all about the mix</vt:lpstr>
      <vt:lpstr>Slide 6</vt:lpstr>
      <vt:lpstr>‘Sankusthapana’ ritual performed in traditional manner</vt:lpstr>
      <vt:lpstr>Pooja attended by well wishers</vt:lpstr>
      <vt:lpstr> A sneer into  the  Quality of Work</vt:lpstr>
      <vt:lpstr>HIGH GRADE QUALITY MATERIAL</vt:lpstr>
      <vt:lpstr>Rod-bending work in Piles.</vt:lpstr>
      <vt:lpstr>Understanding Pile Foundation</vt:lpstr>
      <vt:lpstr>Round the clock Supervision</vt:lpstr>
      <vt:lpstr>Work In Full Swing</vt:lpstr>
      <vt:lpstr>Robo sand filled for Pile cap preparation, Siddhartha Engineering college students visit the site to know about the 100% Earth quake technology implementation practically.</vt:lpstr>
      <vt:lpstr>PCC of 6 inch laid for pile cap, 2 inch protruding pile top which is essential for the pile cap for the best performance.</vt:lpstr>
      <vt:lpstr>Mr. Bankim Chand Chalasani (First from the right), buyer of a two &amp; three bed room flat,  visited the site along with his family while the work was in progress.</vt:lpstr>
      <vt:lpstr>Pile cap reinforcement and columns, steel used  as per design specification.</vt:lpstr>
      <vt:lpstr>Pile cap 3.4 feet height after removing loose soil from the  site, soil tested by the eminent institution                          V R Siddhartha Engineering College.</vt:lpstr>
      <vt:lpstr>Pile cap after reinforcement with columns placement</vt:lpstr>
      <vt:lpstr>Around 60 students of V.R Siddhartha Engineering college visited the site to know and study about the latest Earth quake technology implementation.</vt:lpstr>
      <vt:lpstr>Asst. Professor Mr.V. Ramesh explaining  the students, the importance of the earthquake technology in coastal areas.</vt:lpstr>
      <vt:lpstr>Concreting the pile cap and cover of 3 inches in bottom and all side after centering.</vt:lpstr>
      <vt:lpstr>Excerpt from a news article in EENADU about the college students visit </vt:lpstr>
      <vt:lpstr>Mr.Kishore, a reputed Chartered Accountant from Chennai, prospective buyer of a 3 bedroom flat visited the site for the second time after finishing the pile cap concrete</vt:lpstr>
      <vt:lpstr>Lift room with 9 inches concrete and site filled with crusher dust.</vt:lpstr>
      <vt:lpstr>Beam on ground level that is on top of the pile cap prepared with PCC and brick work under it for best packing and top rating quality.</vt:lpstr>
      <vt:lpstr>Brick work and PCC for the beam</vt:lpstr>
      <vt:lpstr>Watering the Plinth Beam and columns with stirrups and tie for added security.</vt:lpstr>
      <vt:lpstr>Gunny Bags for column curing and centering for the steps</vt:lpstr>
      <vt:lpstr>Building is not just a home but a hope for a better future.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Sesharatnam’s LANDMARK</dc:title>
  <dc:creator>INDIAN</dc:creator>
  <cp:lastModifiedBy>INDIAN</cp:lastModifiedBy>
  <cp:revision>94</cp:revision>
  <dcterms:created xsi:type="dcterms:W3CDTF">2014-01-11T16:06:15Z</dcterms:created>
  <dcterms:modified xsi:type="dcterms:W3CDTF">2014-01-15T16:20:12Z</dcterms:modified>
</cp:coreProperties>
</file>